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1" r:id="rId4"/>
    <p:sldId id="258" r:id="rId5"/>
    <p:sldId id="259" r:id="rId6"/>
    <p:sldId id="262" r:id="rId7"/>
    <p:sldId id="265" r:id="rId8"/>
    <p:sldId id="263" r:id="rId9"/>
    <p:sldId id="260" r:id="rId10"/>
    <p:sldId id="264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11/16/2023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11/16/2023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11/16/2023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11/16/2023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11/16/2023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11/16/2023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11/16/2023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11/16/2023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11/16/2023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hyperlink" Target="https://www.schools.norfolk.gov.uk/-/media/schools/files/pupil-needs/send/provision-expected-at-sen-support.pdf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communitydirectory.norfolk.gov.uk/Information/sendneweducation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orfolk.gov.uk/children-and-families/send-local-offer/education-and-learning/schools/sen-funding-for-schools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norfolk.gov.uk/children-and-families/send-local-offer/education-and-learning/support-for-learning/education-health-and-care-ehc-plans/ehc-needs-assessment-and-plans/what-is-an-ehc-plan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autism.org.uk/" TargetMode="External"/><Relationship Id="rId13" Type="http://schemas.openxmlformats.org/officeDocument/2006/relationships/hyperlink" Target="https://www.rnib.org.uk/" TargetMode="External"/><Relationship Id="rId3" Type="http://schemas.openxmlformats.org/officeDocument/2006/relationships/hyperlink" Target="https://www.justonenorfolk.nhs.uk/" TargetMode="External"/><Relationship Id="rId7" Type="http://schemas.openxmlformats.org/officeDocument/2006/relationships/hyperlink" Target="https://www.norfolksennetwork.org/" TargetMode="External"/><Relationship Id="rId12" Type="http://schemas.openxmlformats.org/officeDocument/2006/relationships/hyperlink" Target="https://speechandlanguage.org.uk/" TargetMode="External"/><Relationship Id="rId2" Type="http://schemas.openxmlformats.org/officeDocument/2006/relationships/hyperlink" Target="https://www.norfolk.gov.uk/children-and-families/send-local-offer" TargetMode="External"/><Relationship Id="rId16" Type="http://schemas.openxmlformats.org/officeDocument/2006/relationships/hyperlink" Target="https://www.nasen.org.uk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norfolksendiass.org.uk/" TargetMode="External"/><Relationship Id="rId11" Type="http://schemas.openxmlformats.org/officeDocument/2006/relationships/hyperlink" Target="https://dyspraxiafoundation.org.uk/what_is_dyspraxia/dyspraxia-at-a-glance/" TargetMode="External"/><Relationship Id="rId5" Type="http://schemas.openxmlformats.org/officeDocument/2006/relationships/hyperlink" Target="https://www.norfolk.gov.uk/children-and-families/early-childhood-and-family-service" TargetMode="External"/><Relationship Id="rId15" Type="http://schemas.openxmlformats.org/officeDocument/2006/relationships/hyperlink" Target="https://youngminds.org.uk/" TargetMode="External"/><Relationship Id="rId10" Type="http://schemas.openxmlformats.org/officeDocument/2006/relationships/hyperlink" Target="https://www.bdadyslexia.org.uk/dyslexia/about-dyslexia/what-is-dyslexia" TargetMode="External"/><Relationship Id="rId4" Type="http://schemas.openxmlformats.org/officeDocument/2006/relationships/hyperlink" Target="https://www.norfolk.gov.uk/children-and-families/early-help" TargetMode="External"/><Relationship Id="rId9" Type="http://schemas.openxmlformats.org/officeDocument/2006/relationships/hyperlink" Target="https://adhduk.co.uk/" TargetMode="External"/><Relationship Id="rId14" Type="http://schemas.openxmlformats.org/officeDocument/2006/relationships/hyperlink" Target="https://www.ndcs.org.uk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dirty="0" smtClean="0"/>
              <a:t>How children with SEND are supported at </a:t>
            </a:r>
            <a:r>
              <a:rPr lang="en-GB" dirty="0" err="1" smtClean="0"/>
              <a:t>Homefield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pPr algn="ctr"/>
            <a:r>
              <a:rPr lang="en-GB" u="sng" dirty="0" smtClean="0"/>
              <a:t>Monday 6</a:t>
            </a:r>
            <a:r>
              <a:rPr lang="en-GB" u="sng" baseline="30000" dirty="0" smtClean="0"/>
              <a:t>th</a:t>
            </a:r>
            <a:r>
              <a:rPr lang="en-GB" u="sng" dirty="0" smtClean="0"/>
              <a:t> November</a:t>
            </a:r>
          </a:p>
          <a:p>
            <a:pPr algn="ctr"/>
            <a:r>
              <a:rPr lang="en-GB" dirty="0" smtClean="0"/>
              <a:t>Miss Scarlett Everett </a:t>
            </a:r>
            <a:r>
              <a:rPr lang="en-GB" dirty="0" err="1" smtClean="0"/>
              <a:t>SENDCo</a:t>
            </a:r>
            <a:endParaRPr lang="en-GB" dirty="0" smtClean="0"/>
          </a:p>
          <a:p>
            <a:pPr algn="ctr"/>
            <a:r>
              <a:rPr lang="en-GB" dirty="0" smtClean="0"/>
              <a:t>Mrs Lynn Lees SEND Governor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54982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omefield C of E Primary School - SE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6203" y="585334"/>
            <a:ext cx="7172325" cy="6134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473684" y="0"/>
            <a:ext cx="8596668" cy="1320800"/>
          </a:xfrm>
        </p:spPr>
        <p:txBody>
          <a:bodyPr/>
          <a:lstStyle/>
          <a:p>
            <a:pPr algn="ctr"/>
            <a:r>
              <a:rPr lang="en-GB" dirty="0" smtClean="0"/>
              <a:t>The Graduated Approach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682867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2194"/>
            <a:ext cx="10458994" cy="1990507"/>
          </a:xfrm>
          <a:prstGeom prst="rect">
            <a:avLst/>
          </a:prstGeom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77333" y="2160589"/>
            <a:ext cx="11044403" cy="4344714"/>
          </a:xfrm>
        </p:spPr>
        <p:txBody>
          <a:bodyPr>
            <a:normAutofit lnSpcReduction="10000"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r>
              <a:rPr lang="en-GB" dirty="0"/>
              <a:t>E</a:t>
            </a:r>
            <a:r>
              <a:rPr lang="en-GB" dirty="0" smtClean="0"/>
              <a:t>vidence-led approach that focuses on </a:t>
            </a:r>
            <a:r>
              <a:rPr lang="en-GB" i="1" dirty="0" smtClean="0"/>
              <a:t>how</a:t>
            </a:r>
            <a:r>
              <a:rPr lang="en-GB" dirty="0" smtClean="0"/>
              <a:t> children learn best</a:t>
            </a:r>
          </a:p>
          <a:p>
            <a:r>
              <a:rPr lang="en-GB" dirty="0" smtClean="0"/>
              <a:t>Lessons are chunked – small steps – I do, we do, you do – active and engaged</a:t>
            </a:r>
          </a:p>
          <a:p>
            <a:r>
              <a:rPr lang="en-GB" dirty="0" smtClean="0"/>
              <a:t>Reduces the cognitive load on pupils</a:t>
            </a:r>
          </a:p>
          <a:p>
            <a:r>
              <a:rPr lang="en-GB" dirty="0" smtClean="0"/>
              <a:t>Specific vocabulary instruction – repetition and revisits to make connections</a:t>
            </a:r>
          </a:p>
          <a:p>
            <a:r>
              <a:rPr lang="en-GB" dirty="0" smtClean="0"/>
              <a:t>Knowledge Organiser as an overview of key learning for that topic</a:t>
            </a:r>
          </a:p>
          <a:p>
            <a:r>
              <a:rPr lang="en-GB" dirty="0"/>
              <a:t>Knowledge Notes for every lesson – key information, dual coding, adapted, flick back </a:t>
            </a:r>
            <a:r>
              <a:rPr lang="en-GB" dirty="0" smtClean="0"/>
              <a:t>to</a:t>
            </a:r>
          </a:p>
          <a:p>
            <a:r>
              <a:rPr lang="en-GB" dirty="0" smtClean="0"/>
              <a:t>Sequence across the school allows children to become ‘a little more expert’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0708" y="2160589"/>
            <a:ext cx="4267200" cy="12954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040777" y="1097280"/>
            <a:ext cx="2899954" cy="269966"/>
          </a:xfrm>
          <a:prstGeom prst="rect">
            <a:avLst/>
          </a:prstGeom>
          <a:solidFill>
            <a:srgbClr val="FFFF99">
              <a:alpha val="32157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57002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2079551"/>
            <a:ext cx="10696060" cy="4697411"/>
          </a:xfrm>
        </p:spPr>
        <p:txBody>
          <a:bodyPr numCol="3">
            <a:normAutofit fontScale="92500"/>
          </a:bodyPr>
          <a:lstStyle/>
          <a:p>
            <a:r>
              <a:rPr lang="en-GB" dirty="0"/>
              <a:t>Visual timetables</a:t>
            </a:r>
          </a:p>
          <a:p>
            <a:r>
              <a:rPr lang="en-GB" dirty="0"/>
              <a:t>Writing frames</a:t>
            </a:r>
          </a:p>
          <a:p>
            <a:r>
              <a:rPr lang="en-GB" dirty="0"/>
              <a:t>I-pads, laptops or alternative recording devices</a:t>
            </a:r>
          </a:p>
          <a:p>
            <a:r>
              <a:rPr lang="en-GB" dirty="0"/>
              <a:t>Digital spell checkers</a:t>
            </a:r>
          </a:p>
          <a:p>
            <a:r>
              <a:rPr lang="en-GB" dirty="0"/>
              <a:t>Electronic reading pens</a:t>
            </a:r>
          </a:p>
          <a:p>
            <a:r>
              <a:rPr lang="en-GB" dirty="0"/>
              <a:t>Reading overlays or different coloured paper</a:t>
            </a:r>
          </a:p>
          <a:p>
            <a:r>
              <a:rPr lang="en-GB" dirty="0"/>
              <a:t>Larger texts</a:t>
            </a:r>
          </a:p>
          <a:p>
            <a:r>
              <a:rPr lang="en-GB" dirty="0"/>
              <a:t>Adapted writing tools</a:t>
            </a:r>
          </a:p>
          <a:p>
            <a:r>
              <a:rPr lang="en-GB" dirty="0"/>
              <a:t>Consideration of lighting in the learning environment</a:t>
            </a:r>
          </a:p>
          <a:p>
            <a:r>
              <a:rPr lang="en-GB" dirty="0"/>
              <a:t>Peer buddy systems</a:t>
            </a:r>
          </a:p>
          <a:p>
            <a:r>
              <a:rPr lang="en-GB" dirty="0"/>
              <a:t>Talking tins to record voices</a:t>
            </a:r>
          </a:p>
          <a:p>
            <a:r>
              <a:rPr lang="en-GB" dirty="0"/>
              <a:t>Now and Next boards</a:t>
            </a:r>
          </a:p>
          <a:p>
            <a:r>
              <a:rPr lang="en-GB" dirty="0"/>
              <a:t>Symbols and visuals to support learners</a:t>
            </a:r>
          </a:p>
          <a:p>
            <a:r>
              <a:rPr lang="en-GB" dirty="0" smtClean="0"/>
              <a:t>Calm </a:t>
            </a:r>
            <a:r>
              <a:rPr lang="en-GB" dirty="0"/>
              <a:t>spaces in classrooms</a:t>
            </a:r>
          </a:p>
          <a:p>
            <a:r>
              <a:rPr lang="en-GB" dirty="0"/>
              <a:t>Standing desks</a:t>
            </a:r>
          </a:p>
          <a:p>
            <a:r>
              <a:rPr lang="en-GB" dirty="0"/>
              <a:t>Positive behaviour reward systems</a:t>
            </a:r>
          </a:p>
          <a:p>
            <a:r>
              <a:rPr lang="en-GB" dirty="0"/>
              <a:t>Quiet work stations</a:t>
            </a:r>
          </a:p>
          <a:p>
            <a:r>
              <a:rPr lang="en-GB" dirty="0"/>
              <a:t>Attention to seating position within the </a:t>
            </a:r>
            <a:r>
              <a:rPr lang="en-GB" dirty="0" smtClean="0"/>
              <a:t>class</a:t>
            </a:r>
          </a:p>
          <a:p>
            <a:r>
              <a:rPr lang="en-GB" dirty="0" smtClean="0"/>
              <a:t>Word mats</a:t>
            </a:r>
          </a:p>
          <a:p>
            <a:r>
              <a:rPr lang="en-GB" dirty="0" smtClean="0"/>
              <a:t>Sentence stems</a:t>
            </a:r>
          </a:p>
          <a:p>
            <a:r>
              <a:rPr lang="en-GB" dirty="0" smtClean="0"/>
              <a:t>Worked examples </a:t>
            </a:r>
          </a:p>
          <a:p>
            <a:r>
              <a:rPr lang="en-GB" dirty="0" smtClean="0"/>
              <a:t>Different methods of recording – drawing/annotations</a:t>
            </a:r>
          </a:p>
          <a:p>
            <a:r>
              <a:rPr lang="en-GB" dirty="0" smtClean="0"/>
              <a:t>Pre-teaching </a:t>
            </a:r>
          </a:p>
          <a:p>
            <a:r>
              <a:rPr lang="en-GB" dirty="0" smtClean="0"/>
              <a:t>Model texts to see ‘what a good one looks like’ (WAGOLL)</a:t>
            </a:r>
          </a:p>
          <a:p>
            <a:r>
              <a:rPr lang="en-GB" dirty="0" smtClean="0"/>
              <a:t>Classrooms uncluttered</a:t>
            </a:r>
          </a:p>
          <a:p>
            <a:r>
              <a:rPr lang="en-GB" dirty="0" smtClean="0"/>
              <a:t>Neutral displays</a:t>
            </a:r>
          </a:p>
          <a:p>
            <a:r>
              <a:rPr lang="en-GB" dirty="0" smtClean="0"/>
              <a:t>Zones of Regulation</a:t>
            </a:r>
          </a:p>
          <a:p>
            <a:r>
              <a:rPr lang="en-GB" dirty="0" smtClean="0"/>
              <a:t>Targeted group support</a:t>
            </a:r>
          </a:p>
          <a:p>
            <a:pPr marL="0" indent="0">
              <a:buNone/>
            </a:pPr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2194"/>
            <a:ext cx="10458994" cy="1990507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040777" y="1097280"/>
            <a:ext cx="2899954" cy="269966"/>
          </a:xfrm>
          <a:prstGeom prst="rect">
            <a:avLst/>
          </a:prstGeom>
          <a:solidFill>
            <a:srgbClr val="FFFF99">
              <a:alpha val="32157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52299" y="5694219"/>
            <a:ext cx="1823222" cy="932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7974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251224" cy="1574556"/>
          </a:xfrm>
          <a:prstGeom prst="rect">
            <a:avLst/>
          </a:prstGeom>
        </p:spPr>
      </p:pic>
      <p:pic>
        <p:nvPicPr>
          <p:cNvPr id="3074" name="Picture 2" descr="https://www.homefield.norfolk.sch.uk/_site/data/files/images/auto_upload/341BA5E3DE1144BB85F91E789D701066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0907" y="1348736"/>
            <a:ext cx="8334213" cy="5404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hlinkClick r:id="rId4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6065" y="1732871"/>
            <a:ext cx="3259455" cy="200031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4980" y="3616240"/>
            <a:ext cx="2664460" cy="73795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93118" y="4642997"/>
            <a:ext cx="262818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Core Consultations</a:t>
            </a:r>
          </a:p>
          <a:p>
            <a:endParaRPr lang="en-GB" dirty="0" smtClean="0"/>
          </a:p>
          <a:p>
            <a:r>
              <a:rPr lang="en-GB" dirty="0" smtClean="0"/>
              <a:t>Mrs Howard!</a:t>
            </a:r>
          </a:p>
          <a:p>
            <a:endParaRPr lang="en-GB" dirty="0"/>
          </a:p>
          <a:p>
            <a:r>
              <a:rPr lang="en-GB" dirty="0" smtClean="0"/>
              <a:t>Early Identification</a:t>
            </a:r>
          </a:p>
          <a:p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4772297" y="411721"/>
            <a:ext cx="51532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Any concerns? Talk to your child’s class teacher!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25352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6" name="Group 5"/>
          <p:cNvGrpSpPr/>
          <p:nvPr/>
        </p:nvGrpSpPr>
        <p:grpSpPr>
          <a:xfrm>
            <a:off x="221297" y="137795"/>
            <a:ext cx="11696383" cy="6029325"/>
            <a:chOff x="221297" y="137795"/>
            <a:chExt cx="10964175" cy="5238319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21297" y="137795"/>
              <a:ext cx="3628241" cy="5238319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820160" y="149244"/>
              <a:ext cx="7365312" cy="521523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268379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Interventions (an ever-expanding list!)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 smtClean="0"/>
              <a:t>WellComm</a:t>
            </a:r>
            <a:r>
              <a:rPr lang="en-GB" dirty="0" smtClean="0"/>
              <a:t> – Communication intervention</a:t>
            </a:r>
          </a:p>
          <a:p>
            <a:r>
              <a:rPr lang="en-GB" dirty="0" err="1" smtClean="0"/>
              <a:t>Talkabout</a:t>
            </a:r>
            <a:r>
              <a:rPr lang="en-GB" dirty="0" smtClean="0"/>
              <a:t> – Communication and Interaction intervention</a:t>
            </a:r>
          </a:p>
          <a:p>
            <a:r>
              <a:rPr lang="en-GB" dirty="0" smtClean="0"/>
              <a:t>FFT Phonics – phonic, spelling and reading intervention</a:t>
            </a:r>
          </a:p>
          <a:p>
            <a:r>
              <a:rPr lang="en-GB" dirty="0" smtClean="0"/>
              <a:t>Fine and Gross Motor Skills</a:t>
            </a:r>
          </a:p>
          <a:p>
            <a:r>
              <a:rPr lang="en-GB" dirty="0" smtClean="0"/>
              <a:t>1</a:t>
            </a:r>
            <a:r>
              <a:rPr lang="en-GB" baseline="30000" dirty="0" smtClean="0"/>
              <a:t>st</a:t>
            </a:r>
            <a:r>
              <a:rPr lang="en-GB" dirty="0" smtClean="0"/>
              <a:t> Class Number/ Third Space Learning</a:t>
            </a:r>
          </a:p>
          <a:p>
            <a:r>
              <a:rPr lang="en-GB" dirty="0" smtClean="0"/>
              <a:t>Attention Autism*</a:t>
            </a:r>
          </a:p>
          <a:p>
            <a:r>
              <a:rPr lang="en-GB" dirty="0" smtClean="0"/>
              <a:t>Thrive</a:t>
            </a:r>
          </a:p>
          <a:p>
            <a:r>
              <a:rPr lang="en-GB" dirty="0" smtClean="0"/>
              <a:t>Targeted intervention at a specific skill – precision teaching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38696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5854" y="425847"/>
            <a:ext cx="4262602" cy="1688305"/>
          </a:xfrm>
        </p:spPr>
        <p:txBody>
          <a:bodyPr>
            <a:normAutofit fontScale="90000"/>
          </a:bodyPr>
          <a:lstStyle/>
          <a:p>
            <a:pPr algn="ctr"/>
            <a:r>
              <a:rPr lang="en-GB" sz="4000" dirty="0" smtClean="0"/>
              <a:t>Services referable by schools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5854" y="1930400"/>
            <a:ext cx="5030410" cy="4470399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Educational Psychology</a:t>
            </a:r>
          </a:p>
          <a:p>
            <a:r>
              <a:rPr lang="en-GB" dirty="0" smtClean="0"/>
              <a:t>Speech and Language</a:t>
            </a:r>
          </a:p>
          <a:p>
            <a:r>
              <a:rPr lang="en-GB" dirty="0" smtClean="0"/>
              <a:t>Autism Team</a:t>
            </a:r>
          </a:p>
          <a:p>
            <a:r>
              <a:rPr lang="en-GB" dirty="0" smtClean="0"/>
              <a:t>Social, Emotional and Mental Health Team (SEMH)</a:t>
            </a:r>
          </a:p>
          <a:p>
            <a:r>
              <a:rPr lang="en-GB" dirty="0" smtClean="0"/>
              <a:t>Specialist Learning Support Teacher (SLST)</a:t>
            </a:r>
          </a:p>
          <a:p>
            <a:r>
              <a:rPr lang="en-GB" dirty="0" smtClean="0"/>
              <a:t>Community and Schools Team</a:t>
            </a:r>
          </a:p>
          <a:p>
            <a:r>
              <a:rPr lang="en-GB" dirty="0" smtClean="0"/>
              <a:t>Dyslexia Outreach Service </a:t>
            </a:r>
          </a:p>
          <a:p>
            <a:r>
              <a:rPr lang="en-GB" dirty="0" smtClean="0"/>
              <a:t>Virtual School Sensory Support</a:t>
            </a:r>
          </a:p>
          <a:p>
            <a:r>
              <a:rPr lang="en-GB" dirty="0" smtClean="0"/>
              <a:t>Specialist Resource Bases (SRBs) – </a:t>
            </a:r>
            <a:r>
              <a:rPr lang="en-GB" dirty="0" err="1" smtClean="0"/>
              <a:t>Hilllside</a:t>
            </a:r>
            <a:r>
              <a:rPr lang="en-GB" dirty="0" smtClean="0"/>
              <a:t>, Edward </a:t>
            </a:r>
            <a:r>
              <a:rPr lang="en-GB" dirty="0" err="1" smtClean="0"/>
              <a:t>Worlidge</a:t>
            </a:r>
            <a:r>
              <a:rPr lang="en-GB" dirty="0" smtClean="0"/>
              <a:t>, </a:t>
            </a:r>
            <a:r>
              <a:rPr lang="en-GB" dirty="0" err="1" smtClean="0"/>
              <a:t>Southtown</a:t>
            </a:r>
            <a:r>
              <a:rPr lang="en-GB" dirty="0" smtClean="0"/>
              <a:t>, </a:t>
            </a:r>
            <a:r>
              <a:rPr lang="en-GB" dirty="0" err="1" smtClean="0"/>
              <a:t>Caister</a:t>
            </a:r>
            <a:r>
              <a:rPr lang="en-GB" dirty="0" smtClean="0"/>
              <a:t> Oceans</a:t>
            </a:r>
          </a:p>
          <a:p>
            <a:r>
              <a:rPr lang="en-GB" dirty="0" smtClean="0"/>
              <a:t>Schools 2 Schools – specialist school support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6712374" y="609600"/>
            <a:ext cx="4321386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dirty="0" smtClean="0">
                <a:solidFill>
                  <a:srgbClr val="002060"/>
                </a:solidFill>
              </a:rPr>
              <a:t>Services available to parents</a:t>
            </a:r>
            <a:endParaRPr lang="en-GB" dirty="0">
              <a:solidFill>
                <a:srgbClr val="002060"/>
              </a:solidFill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5840791" y="1890785"/>
            <a:ext cx="5637106" cy="338532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/>
              <a:t>Occupational Therapy (Physical difficulties) - GP</a:t>
            </a:r>
          </a:p>
          <a:p>
            <a:r>
              <a:rPr lang="en-GB" dirty="0" smtClean="0"/>
              <a:t>Newberry Clinic (Community </a:t>
            </a:r>
            <a:r>
              <a:rPr lang="en-GB" dirty="0" err="1" smtClean="0"/>
              <a:t>Peadiatrics</a:t>
            </a:r>
            <a:r>
              <a:rPr lang="en-GB" dirty="0" smtClean="0"/>
              <a:t> – ASD/ADHD Referrals) - GP</a:t>
            </a:r>
          </a:p>
          <a:p>
            <a:r>
              <a:rPr lang="en-GB" dirty="0" smtClean="0"/>
              <a:t>Physiotherapy – GP</a:t>
            </a:r>
          </a:p>
          <a:p>
            <a:r>
              <a:rPr lang="en-GB" dirty="0" smtClean="0"/>
              <a:t>Virtual School Sensory Support</a:t>
            </a:r>
          </a:p>
          <a:p>
            <a:r>
              <a:rPr lang="en-GB" dirty="0" smtClean="0"/>
              <a:t>Early Help</a:t>
            </a:r>
          </a:p>
          <a:p>
            <a:r>
              <a:rPr lang="en-GB" dirty="0" smtClean="0"/>
              <a:t>Just One Norfolk</a:t>
            </a:r>
          </a:p>
          <a:p>
            <a:r>
              <a:rPr lang="en-GB" dirty="0" smtClean="0"/>
              <a:t>Community and Schools Team</a:t>
            </a:r>
          </a:p>
          <a:p>
            <a:r>
              <a:rPr lang="en-GB" dirty="0" smtClean="0"/>
              <a:t>SENDIASS</a:t>
            </a:r>
          </a:p>
          <a:p>
            <a:r>
              <a:rPr lang="en-GB" dirty="0" smtClean="0"/>
              <a:t>Early Childhood Family Service (ECFS)</a:t>
            </a: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5840791" y="5276105"/>
            <a:ext cx="435126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70C0"/>
                </a:solidFill>
                <a:hlinkClick r:id="rId2"/>
              </a:rPr>
              <a:t>https://</a:t>
            </a:r>
            <a:r>
              <a:rPr lang="en-GB" dirty="0" smtClean="0">
                <a:solidFill>
                  <a:srgbClr val="0070C0"/>
                </a:solidFill>
                <a:hlinkClick r:id="rId2"/>
              </a:rPr>
              <a:t>communitydirectory.norfolk.gov.uk/Information/sendneweducation</a:t>
            </a:r>
            <a:endParaRPr lang="en-GB" dirty="0" smtClean="0">
              <a:solidFill>
                <a:srgbClr val="0070C0"/>
              </a:solidFill>
            </a:endParaRPr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0205970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6595"/>
            <a:ext cx="7825505" cy="556641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532813" y="136878"/>
            <a:ext cx="46547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If the child needs support beyond the PEASS guidance then a referral for an Education, Health and Care Plan (EHCP) may be necessary.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4986090" y="1574018"/>
            <a:ext cx="28912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Both parents and schools can apply for an EHCP.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6492247" y="3753746"/>
            <a:ext cx="28912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Funding is based on the child’s need - rare it will suggest a child needs a 1:1.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7088778" y="4927611"/>
            <a:ext cx="2220686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hlinkClick r:id="rId3"/>
              </a:rPr>
              <a:t>https://</a:t>
            </a:r>
            <a:r>
              <a:rPr lang="en-GB" sz="1200" dirty="0" smtClean="0">
                <a:hlinkClick r:id="rId3"/>
              </a:rPr>
              <a:t>www.norfolk.gov.uk/children-and-families/send-local-offer/education-and-learning/schools/sen-funding-for-schools</a:t>
            </a:r>
            <a:endParaRPr lang="en-GB" sz="1200" dirty="0" smtClean="0"/>
          </a:p>
          <a:p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246920" y="172721"/>
            <a:ext cx="2182771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hlinkClick r:id="rId4"/>
              </a:rPr>
              <a:t>https://</a:t>
            </a:r>
            <a:r>
              <a:rPr lang="en-GB" sz="1400" dirty="0" smtClean="0">
                <a:hlinkClick r:id="rId4"/>
              </a:rPr>
              <a:t>www.norfolk.gov.uk/children-and-families/send-local-offer/education-and-learning/support-for-learning/education-health-and-care-ehc-plans/ehc-needs-assessment-and-plans/what-is-an-ehc-plan</a:t>
            </a:r>
            <a:endParaRPr lang="en-GB" sz="1400" dirty="0" smtClean="0"/>
          </a:p>
          <a:p>
            <a:endParaRPr lang="en-GB" sz="1400" dirty="0"/>
          </a:p>
        </p:txBody>
      </p:sp>
      <p:sp>
        <p:nvSpPr>
          <p:cNvPr id="8" name="TextBox 7"/>
          <p:cNvSpPr txBox="1"/>
          <p:nvPr/>
        </p:nvSpPr>
        <p:spPr>
          <a:xfrm>
            <a:off x="5791627" y="2482476"/>
            <a:ext cx="294349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May need extra training, resources, support in school to support this.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7519853" y="6022938"/>
            <a:ext cx="42023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Annual reviews – completed with child, parent and professionals. 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478971" y="6220273"/>
            <a:ext cx="67489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It is a legal document and lasts until the person is 25 years old.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09128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277" y="46447"/>
            <a:ext cx="8596668" cy="1320800"/>
          </a:xfrm>
        </p:spPr>
        <p:txBody>
          <a:bodyPr/>
          <a:lstStyle/>
          <a:p>
            <a:r>
              <a:rPr lang="en-GB" dirty="0" smtClean="0"/>
              <a:t>Helpful Websites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6042" y="966652"/>
            <a:ext cx="8596668" cy="5738948"/>
          </a:xfrm>
        </p:spPr>
        <p:txBody>
          <a:bodyPr>
            <a:normAutofit fontScale="92500" lnSpcReduction="10000"/>
          </a:bodyPr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www.norfolk.gov.uk/children-and-families/send-local-offer</a:t>
            </a:r>
            <a:endParaRPr lang="en-GB" dirty="0" smtClean="0"/>
          </a:p>
          <a:p>
            <a:r>
              <a:rPr lang="en-GB" dirty="0" smtClean="0">
                <a:hlinkClick r:id="rId3"/>
              </a:rPr>
              <a:t>https</a:t>
            </a:r>
            <a:r>
              <a:rPr lang="en-GB" dirty="0">
                <a:hlinkClick r:id="rId3"/>
              </a:rPr>
              <a:t>://www.justonenorfolk.nhs.uk</a:t>
            </a:r>
            <a:r>
              <a:rPr lang="en-GB" dirty="0" smtClean="0">
                <a:hlinkClick r:id="rId3"/>
              </a:rPr>
              <a:t>/</a:t>
            </a:r>
            <a:endParaRPr lang="en-GB" dirty="0" smtClean="0"/>
          </a:p>
          <a:p>
            <a:r>
              <a:rPr lang="en-GB" dirty="0">
                <a:hlinkClick r:id="rId4"/>
              </a:rPr>
              <a:t>https://</a:t>
            </a:r>
            <a:r>
              <a:rPr lang="en-GB" dirty="0" smtClean="0">
                <a:hlinkClick r:id="rId4"/>
              </a:rPr>
              <a:t>www.norfolk.gov.uk/children-and-families/early-help</a:t>
            </a:r>
            <a:endParaRPr lang="en-GB" dirty="0" smtClean="0"/>
          </a:p>
          <a:p>
            <a:r>
              <a:rPr lang="en-GB" dirty="0">
                <a:hlinkClick r:id="rId5"/>
              </a:rPr>
              <a:t>https://</a:t>
            </a:r>
            <a:r>
              <a:rPr lang="en-GB" dirty="0" smtClean="0">
                <a:hlinkClick r:id="rId5"/>
              </a:rPr>
              <a:t>www.norfolk.gov.uk/children-and-families/early-childhood-and-family-service</a:t>
            </a:r>
            <a:endParaRPr lang="en-GB" dirty="0" smtClean="0"/>
          </a:p>
          <a:p>
            <a:r>
              <a:rPr lang="en-GB" dirty="0" smtClean="0">
                <a:hlinkClick r:id="rId6"/>
              </a:rPr>
              <a:t>https</a:t>
            </a:r>
            <a:r>
              <a:rPr lang="en-GB" dirty="0">
                <a:hlinkClick r:id="rId6"/>
              </a:rPr>
              <a:t>://www.norfolksendiass.org.uk</a:t>
            </a:r>
            <a:r>
              <a:rPr lang="en-GB" dirty="0" smtClean="0">
                <a:hlinkClick r:id="rId6"/>
              </a:rPr>
              <a:t>/</a:t>
            </a:r>
            <a:endParaRPr lang="en-GB" dirty="0" smtClean="0"/>
          </a:p>
          <a:p>
            <a:r>
              <a:rPr lang="en-GB" dirty="0">
                <a:hlinkClick r:id="rId7"/>
              </a:rPr>
              <a:t>https://www.norfolksennetwork.org</a:t>
            </a:r>
            <a:r>
              <a:rPr lang="en-GB" dirty="0" smtClean="0">
                <a:hlinkClick r:id="rId7"/>
              </a:rPr>
              <a:t>/</a:t>
            </a:r>
            <a:endParaRPr lang="en-GB" dirty="0" smtClean="0"/>
          </a:p>
          <a:p>
            <a:r>
              <a:rPr lang="en-GB" dirty="0">
                <a:hlinkClick r:id="rId8"/>
              </a:rPr>
              <a:t>https://www.autism.org.uk</a:t>
            </a:r>
            <a:r>
              <a:rPr lang="en-GB" dirty="0" smtClean="0">
                <a:hlinkClick r:id="rId8"/>
              </a:rPr>
              <a:t>/</a:t>
            </a:r>
            <a:endParaRPr lang="en-GB" dirty="0" smtClean="0"/>
          </a:p>
          <a:p>
            <a:r>
              <a:rPr lang="en-GB" dirty="0">
                <a:hlinkClick r:id="rId9"/>
              </a:rPr>
              <a:t>https://adhduk.co.uk</a:t>
            </a:r>
            <a:r>
              <a:rPr lang="en-GB" dirty="0" smtClean="0">
                <a:hlinkClick r:id="rId9"/>
              </a:rPr>
              <a:t>/</a:t>
            </a:r>
            <a:endParaRPr lang="en-GB" dirty="0" smtClean="0"/>
          </a:p>
          <a:p>
            <a:r>
              <a:rPr lang="en-GB" dirty="0">
                <a:hlinkClick r:id="rId10"/>
              </a:rPr>
              <a:t>https://</a:t>
            </a:r>
            <a:r>
              <a:rPr lang="en-GB" dirty="0" smtClean="0">
                <a:hlinkClick r:id="rId10"/>
              </a:rPr>
              <a:t>www.bdadyslexia.org.uk/dyslexia/about-dyslexia/what-is-dyslexia</a:t>
            </a:r>
            <a:endParaRPr lang="en-GB" dirty="0" smtClean="0"/>
          </a:p>
          <a:p>
            <a:r>
              <a:rPr lang="en-GB" dirty="0">
                <a:hlinkClick r:id="rId11"/>
              </a:rPr>
              <a:t>https://dyspraxiafoundation.org.uk/what_is_dyspraxia/dyspraxia-at-a-glance</a:t>
            </a:r>
            <a:r>
              <a:rPr lang="en-GB" dirty="0" smtClean="0">
                <a:hlinkClick r:id="rId11"/>
              </a:rPr>
              <a:t>/</a:t>
            </a:r>
            <a:endParaRPr lang="en-GB" dirty="0" smtClean="0"/>
          </a:p>
          <a:p>
            <a:r>
              <a:rPr lang="en-GB" dirty="0">
                <a:hlinkClick r:id="rId12"/>
              </a:rPr>
              <a:t>https://speechandlanguage.org.uk</a:t>
            </a:r>
            <a:r>
              <a:rPr lang="en-GB" dirty="0" smtClean="0">
                <a:hlinkClick r:id="rId12"/>
              </a:rPr>
              <a:t>/</a:t>
            </a:r>
            <a:endParaRPr lang="en-GB" dirty="0" smtClean="0"/>
          </a:p>
          <a:p>
            <a:r>
              <a:rPr lang="en-GB" dirty="0">
                <a:hlinkClick r:id="rId13"/>
              </a:rPr>
              <a:t>https://www.rnib.org.uk/</a:t>
            </a:r>
            <a:r>
              <a:rPr lang="en-GB" dirty="0"/>
              <a:t> </a:t>
            </a:r>
            <a:endParaRPr lang="en-GB" dirty="0" smtClean="0"/>
          </a:p>
          <a:p>
            <a:r>
              <a:rPr lang="en-GB" dirty="0">
                <a:hlinkClick r:id="rId14"/>
              </a:rPr>
              <a:t>https://www.ndcs.org.uk</a:t>
            </a:r>
            <a:r>
              <a:rPr lang="en-GB" dirty="0" smtClean="0">
                <a:hlinkClick r:id="rId14"/>
              </a:rPr>
              <a:t>/</a:t>
            </a:r>
            <a:endParaRPr lang="en-GB" dirty="0" smtClean="0"/>
          </a:p>
          <a:p>
            <a:r>
              <a:rPr lang="en-GB" dirty="0">
                <a:hlinkClick r:id="rId15"/>
              </a:rPr>
              <a:t>https://youngminds.org.uk</a:t>
            </a:r>
            <a:r>
              <a:rPr lang="en-GB" dirty="0" smtClean="0">
                <a:hlinkClick r:id="rId15"/>
              </a:rPr>
              <a:t>/</a:t>
            </a:r>
            <a:endParaRPr lang="en-GB" dirty="0" smtClean="0"/>
          </a:p>
          <a:p>
            <a:r>
              <a:rPr lang="en-GB" dirty="0">
                <a:hlinkClick r:id="rId16"/>
              </a:rPr>
              <a:t>https://www.nasen.org.uk/</a:t>
            </a:r>
            <a:r>
              <a:rPr lang="en-GB" dirty="0"/>
              <a:t> 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7572042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434</TotalTime>
  <Words>561</Words>
  <Application>Microsoft Office PowerPoint</Application>
  <PresentationFormat>Widescreen</PresentationFormat>
  <Paragraphs>107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Trebuchet MS</vt:lpstr>
      <vt:lpstr>Wingdings 3</vt:lpstr>
      <vt:lpstr>Facet</vt:lpstr>
      <vt:lpstr>How children with SEND are supported at Homefield</vt:lpstr>
      <vt:lpstr>The Graduated Approach</vt:lpstr>
      <vt:lpstr>PowerPoint Presentation</vt:lpstr>
      <vt:lpstr>PowerPoint Presentation</vt:lpstr>
      <vt:lpstr>PowerPoint Presentation</vt:lpstr>
      <vt:lpstr>PowerPoint Presentation</vt:lpstr>
      <vt:lpstr>Interventions (an ever-expanding list!)</vt:lpstr>
      <vt:lpstr>Services referable by schools </vt:lpstr>
      <vt:lpstr>PowerPoint Presentation</vt:lpstr>
      <vt:lpstr>Helpful Websites</vt:lpstr>
    </vt:vector>
  </TitlesOfParts>
  <Company>HP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are children with SEND at Homefield</dc:title>
  <dc:creator>Miss Everett</dc:creator>
  <cp:lastModifiedBy>Miss Everett</cp:lastModifiedBy>
  <cp:revision>44</cp:revision>
  <dcterms:created xsi:type="dcterms:W3CDTF">2023-11-02T09:06:38Z</dcterms:created>
  <dcterms:modified xsi:type="dcterms:W3CDTF">2023-11-16T11:08:39Z</dcterms:modified>
</cp:coreProperties>
</file>